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sldIdLst>
    <p:sldId id="268" r:id="rId2"/>
    <p:sldId id="260" r:id="rId3"/>
    <p:sldId id="258" r:id="rId4"/>
    <p:sldId id="259" r:id="rId5"/>
    <p:sldId id="263" r:id="rId6"/>
    <p:sldId id="265" r:id="rId7"/>
    <p:sldId id="261" r:id="rId8"/>
    <p:sldId id="266" r:id="rId9"/>
    <p:sldId id="262" r:id="rId10"/>
    <p:sldId id="269" r:id="rId11"/>
    <p:sldId id="270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4615" autoAdjust="0"/>
    <p:restoredTop sz="86421" autoAdjust="0"/>
  </p:normalViewPr>
  <p:slideViewPr>
    <p:cSldViewPr>
      <p:cViewPr>
        <p:scale>
          <a:sx n="100" d="100"/>
          <a:sy n="100" d="100"/>
        </p:scale>
        <p:origin x="-894" y="-2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64" y="399732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media/image2.gif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D24EF0-93DA-468B-8F77-6E1CE5AB0C77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13122-9683-4AAB-AAD5-E5A5D7B32EAA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Прямоугольник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Прямоугольник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Прямоугольник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Прямоугольник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Прямоугольник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Скругленный прямоугольник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Скругленный прямоугольник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Прямоугольник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6" name="Дата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8" name="Нижний колонтитул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Прямоугольник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Прямоугольник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Прямоугольник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Прямоугольник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Скругленный прямоугольник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Скругленный прямоугольник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Прямоугольник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Прямоугольник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Прямоугольник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Прямоугольник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Прямоугольник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Прямоугольник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06.11.2012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9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flipH="1" flipV="1">
            <a:off x="3059832" y="1340768"/>
            <a:ext cx="288032" cy="288032"/>
          </a:xfrm>
          <a:solidFill>
            <a:schemeClr val="bg1"/>
          </a:solidFill>
        </p:spPr>
        <p:txBody>
          <a:bodyPr>
            <a:normAutofit fontScale="90000"/>
          </a:bodyPr>
          <a:lstStyle/>
          <a:p>
            <a:r>
              <a:rPr lang="ru-RU" sz="2800" dirty="0" err="1" smtClean="0">
                <a:solidFill>
                  <a:schemeClr val="bg1"/>
                </a:solidFill>
                <a:latin typeface="Arial Black" pitchFamily="34" charset="0"/>
              </a:rPr>
              <a:t>х</a:t>
            </a:r>
            <a:endParaRPr lang="ru-RU" sz="2800" dirty="0">
              <a:solidFill>
                <a:schemeClr val="bg1"/>
              </a:solidFill>
              <a:latin typeface="Arial Black" pitchFamily="34" charset="0"/>
            </a:endParaRPr>
          </a:p>
        </p:txBody>
      </p:sp>
      <p:pic>
        <p:nvPicPr>
          <p:cNvPr id="6" name="Рисунок 5" descr="http://psy.1september.ru/2005/16/17-1.gif"/>
          <p:cNvPicPr>
            <a:picLocks noGrp="1"/>
          </p:cNvPicPr>
          <p:nvPr>
            <p:ph type="pic" idx="1"/>
          </p:nvPr>
        </p:nvPicPr>
        <p:blipFill>
          <a:blip r:embed="rId2" cstate="print"/>
          <a:srcRect l="18148" r="18148"/>
          <a:stretch>
            <a:fillRect/>
          </a:stretch>
        </p:blipFill>
        <p:spPr bwMode="auto">
          <a:xfrm>
            <a:off x="683568" y="980728"/>
            <a:ext cx="4248472" cy="3600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539552" y="4869160"/>
            <a:ext cx="8064896" cy="582960"/>
          </a:xfrm>
        </p:spPr>
        <p:txBody>
          <a:bodyPr>
            <a:normAutofit/>
          </a:bodyPr>
          <a:lstStyle/>
          <a:p>
            <a:r>
              <a:rPr lang="ru-RU" dirty="0" smtClean="0"/>
              <a:t> </a:t>
            </a:r>
            <a:r>
              <a:rPr lang="ru-RU" sz="1800" dirty="0" smtClean="0"/>
              <a:t>Подготовила   Черноокая Л.В., социальный    педагог МБОУ СОШ №5</a:t>
            </a:r>
            <a:endParaRPr lang="ru-RU" sz="1800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4788024" y="1484784"/>
            <a:ext cx="4104456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>
              <a:spcBef>
                <a:spcPct val="0"/>
              </a:spcBef>
            </a:pPr>
            <a:r>
              <a:rPr lang="ru-RU" sz="2800" b="1" dirty="0" smtClean="0">
                <a:solidFill>
                  <a:srgbClr val="424456"/>
                </a:solidFill>
                <a:latin typeface="Arial Black" pitchFamily="34" charset="0"/>
                <a:ea typeface="+mj-ea"/>
                <a:cs typeface="+mj-cs"/>
              </a:rPr>
              <a:t>Кризисная ситуация в образовательной среде</a:t>
            </a:r>
            <a:endParaRPr lang="ru-RU" sz="2800" b="1" dirty="0">
              <a:solidFill>
                <a:srgbClr val="424456"/>
              </a:solidFill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620688"/>
            <a:ext cx="8229600" cy="940966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>Самопомощь в критической ситуации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b="1" i="1" dirty="0" smtClean="0"/>
              <a:t>Выговоритесь!</a:t>
            </a:r>
          </a:p>
          <a:p>
            <a:r>
              <a:rPr lang="ru-RU" dirty="0" smtClean="0"/>
              <a:t> </a:t>
            </a:r>
            <a:r>
              <a:rPr lang="ru-RU" b="1" i="1" dirty="0" smtClean="0"/>
              <a:t>Напишите письмо!</a:t>
            </a:r>
            <a:r>
              <a:rPr lang="ru-RU" dirty="0" smtClean="0"/>
              <a:t> </a:t>
            </a:r>
          </a:p>
          <a:p>
            <a:r>
              <a:rPr lang="ru-RU" b="1" i="1" dirty="0" smtClean="0"/>
              <a:t>Сделайте себе подарок!</a:t>
            </a:r>
            <a:r>
              <a:rPr lang="ru-RU" dirty="0" smtClean="0"/>
              <a:t> </a:t>
            </a:r>
          </a:p>
          <a:p>
            <a:r>
              <a:rPr lang="ru-RU" b="1" i="1" dirty="0" smtClean="0"/>
              <a:t>Помогите другому!</a:t>
            </a:r>
            <a:r>
              <a:rPr lang="ru-RU" b="1" dirty="0" smtClean="0"/>
              <a:t> </a:t>
            </a:r>
          </a:p>
          <a:p>
            <a:r>
              <a:rPr lang="ru-RU" b="1" i="1" dirty="0" smtClean="0"/>
              <a:t>Растворите печаль во сне</a:t>
            </a:r>
          </a:p>
          <a:p>
            <a:r>
              <a:rPr lang="ru-RU" b="1" i="1" dirty="0" smtClean="0"/>
              <a:t>“Нет худа без добра!”</a:t>
            </a:r>
            <a:r>
              <a:rPr lang="ru-RU" dirty="0" smtClean="0"/>
              <a:t> </a:t>
            </a:r>
          </a:p>
          <a:p>
            <a:r>
              <a:rPr lang="ru-RU" b="1" i="1" dirty="0" smtClean="0"/>
              <a:t>стресс – это не то, что с нами случилось, а то, как мы это воспринимаем.</a:t>
            </a:r>
            <a:r>
              <a:rPr lang="ru-RU" dirty="0" smtClean="0"/>
              <a:t> </a:t>
            </a:r>
            <a:endParaRPr lang="ru-RU" dirty="0"/>
          </a:p>
        </p:txBody>
      </p:sp>
    </p:spTree>
  </p:cSld>
  <p:clrMapOvr>
    <a:masterClrMapping/>
  </p:clrMapOvr>
  <p:transition advClick="0">
    <p:wipe dir="d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980728"/>
            <a:ext cx="8229600" cy="1229072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Всё будет хорошо!</a:t>
            </a:r>
            <a:br>
              <a:rPr lang="ru-RU" dirty="0" smtClean="0"/>
            </a:br>
            <a:endParaRPr lang="ru-RU" dirty="0"/>
          </a:p>
        </p:txBody>
      </p:sp>
      <p:pic>
        <p:nvPicPr>
          <p:cNvPr id="27651" name="Picture 3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195736" y="1844824"/>
            <a:ext cx="6624736" cy="464348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620688"/>
            <a:ext cx="8229600" cy="1008112"/>
          </a:xfrm>
        </p:spPr>
        <p:txBody>
          <a:bodyPr>
            <a:normAutofit/>
          </a:bodyPr>
          <a:lstStyle/>
          <a:p>
            <a:r>
              <a:rPr lang="ru-RU" sz="6000" i="1" dirty="0" smtClean="0"/>
              <a:t>Кризис -</a:t>
            </a:r>
            <a:endParaRPr lang="ru-RU" sz="60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95536" y="1817440"/>
            <a:ext cx="8229600" cy="5040560"/>
          </a:xfrm>
        </p:spPr>
        <p:txBody>
          <a:bodyPr>
            <a:normAutofit/>
          </a:bodyPr>
          <a:lstStyle/>
          <a:p>
            <a:pPr algn="just"/>
            <a:r>
              <a:rPr lang="ru-RU" dirty="0" smtClean="0"/>
              <a:t> определяется в психологии как тяжелое  психологическое состояние,  являющееся  результатом либо какого-нибудь внешнего воздействия, либо вызванное внутренней причиной, либо как резкое изменение статуса персональной жизни. </a:t>
            </a:r>
          </a:p>
          <a:p>
            <a:pPr algn="just"/>
            <a:r>
              <a:rPr lang="ru-RU" dirty="0" smtClean="0"/>
              <a:t>Кризисная  для  ребенка  (подростка)  ситуация  наступает  тогда,  когда  он  не  может  самостоятельно,  без  чьей – либо  поддержки  и  помощи  справиться  с  ней.</a:t>
            </a:r>
            <a:endParaRPr lang="ru-RU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908720"/>
            <a:ext cx="8229600" cy="508918"/>
          </a:xfrm>
        </p:spPr>
        <p:txBody>
          <a:bodyPr>
            <a:normAutofit fontScale="90000"/>
          </a:bodyPr>
          <a:lstStyle/>
          <a:p>
            <a:r>
              <a:rPr lang="ru-RU" sz="6600" dirty="0" smtClean="0"/>
              <a:t>Виды кризисов</a:t>
            </a:r>
            <a:br>
              <a:rPr lang="ru-RU" sz="6600" dirty="0" smtClean="0"/>
            </a:br>
            <a:endParaRPr lang="ru-RU" sz="6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755576" y="1628800"/>
            <a:ext cx="8229600" cy="4525963"/>
          </a:xfrm>
        </p:spPr>
        <p:txBody>
          <a:bodyPr>
            <a:normAutofit lnSpcReduction="10000"/>
          </a:bodyPr>
          <a:lstStyle/>
          <a:p>
            <a:pPr lvl="0"/>
            <a:r>
              <a:rPr lang="ru-RU" b="1" i="1" dirty="0" smtClean="0"/>
              <a:t>Возрастные кризисы </a:t>
            </a:r>
            <a:r>
              <a:rPr lang="ru-RU" b="1" dirty="0" smtClean="0"/>
              <a:t> </a:t>
            </a:r>
            <a:r>
              <a:rPr lang="ru-RU" dirty="0" smtClean="0"/>
              <a:t>(одного года, кризис трех лет, кризис семи лет, подростковый кризис 13-17 лет)</a:t>
            </a:r>
          </a:p>
          <a:p>
            <a:pPr lvl="0"/>
            <a:r>
              <a:rPr lang="ru-RU" b="1" i="1" dirty="0" smtClean="0"/>
              <a:t>Кризисы утраты и разлуки</a:t>
            </a:r>
            <a:r>
              <a:rPr lang="ru-RU" b="1" dirty="0" smtClean="0"/>
              <a:t>  </a:t>
            </a:r>
            <a:r>
              <a:rPr lang="ru-RU" dirty="0" smtClean="0"/>
              <a:t>(смерть близкого  человека, развод родителей)</a:t>
            </a:r>
          </a:p>
          <a:p>
            <a:pPr lvl="0"/>
            <a:r>
              <a:rPr lang="ru-RU" b="1" i="1" dirty="0" smtClean="0"/>
              <a:t>Травматические кризисы</a:t>
            </a:r>
            <a:r>
              <a:rPr lang="ru-RU" b="1" dirty="0" smtClean="0"/>
              <a:t>  </a:t>
            </a:r>
            <a:r>
              <a:rPr lang="ru-RU" dirty="0" smtClean="0"/>
              <a:t>(выделяют травмы, причиненные не другим человеком, а каким-либо стихийным или природным бедствием, и травмы, причиненные людьми, все виды насилия, жестокое обращение, и т.д.)</a:t>
            </a:r>
          </a:p>
          <a:p>
            <a:endParaRPr lang="ru-RU" dirty="0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6000" dirty="0" smtClean="0"/>
              <a:t>Кризисы насилия -</a:t>
            </a:r>
            <a:endParaRPr lang="ru-RU" sz="60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dirty="0" smtClean="0"/>
              <a:t>   это– разновидность травматического кризиса, причинённого людьми.</a:t>
            </a:r>
            <a:br>
              <a:rPr lang="ru-RU" dirty="0" smtClean="0"/>
            </a:br>
            <a:r>
              <a:rPr lang="ru-RU" b="1" dirty="0" smtClean="0"/>
              <a:t>Четыре</a:t>
            </a:r>
            <a:r>
              <a:rPr lang="ru-RU" dirty="0" smtClean="0"/>
              <a:t> типа жестокого обращения с ребёнком:</a:t>
            </a:r>
          </a:p>
          <a:p>
            <a:pPr lvl="0"/>
            <a:r>
              <a:rPr lang="ru-RU" dirty="0" smtClean="0"/>
              <a:t>физическое жестокое обращение;</a:t>
            </a:r>
          </a:p>
          <a:p>
            <a:pPr lvl="0"/>
            <a:r>
              <a:rPr lang="ru-RU" dirty="0" smtClean="0"/>
              <a:t>сексуальное насилие;</a:t>
            </a:r>
          </a:p>
          <a:p>
            <a:pPr lvl="0"/>
            <a:r>
              <a:rPr lang="ru-RU" dirty="0" smtClean="0"/>
              <a:t>пренебрежение нуждами ребёнка;</a:t>
            </a:r>
          </a:p>
          <a:p>
            <a:pPr lvl="0"/>
            <a:r>
              <a:rPr lang="ru-RU" dirty="0" smtClean="0"/>
              <a:t>психологическое насилие.</a:t>
            </a:r>
            <a:endParaRPr lang="ru-RU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ru-RU" i="1" dirty="0" smtClean="0">
                <a:latin typeface="Arial Black" pitchFamily="34" charset="0"/>
              </a:rPr>
              <a:t>психологическое насилие</a:t>
            </a:r>
            <a:endParaRPr lang="ru-RU" i="1" dirty="0">
              <a:latin typeface="Arial Black" pitchFamily="34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lvl="0"/>
            <a:r>
              <a:rPr lang="ru-RU" dirty="0" smtClean="0"/>
              <a:t>Психологическое пренебрежение – последовательная неспособность родителя или лица, осуществляющего уход, обеспечить ребёнку необходимую поддержку, внимание, психологическую защиту, отсутствие привязанности к ребёнку.</a:t>
            </a:r>
          </a:p>
          <a:p>
            <a:r>
              <a:rPr lang="ru-RU" dirty="0" smtClean="0"/>
              <a:t>Психологическое жестокое обращение – хронические действия, совершаемые взрослыми с целью издевательства над ребёнком, его унижения, оскорбления, высмеивания</a:t>
            </a:r>
            <a:endParaRPr lang="ru-RU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>
                <a:latin typeface="Arial Black" pitchFamily="34" charset="0"/>
              </a:rPr>
              <a:t>Психологическое жестокое обращение </a:t>
            </a:r>
            <a:endParaRPr lang="ru-RU" dirty="0">
              <a:latin typeface="Arial Black" pitchFamily="34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lvl="0"/>
            <a:r>
              <a:rPr lang="ru-RU" dirty="0" smtClean="0"/>
              <a:t>открытое неприятие и постоянная критика ребёнка;</a:t>
            </a:r>
          </a:p>
          <a:p>
            <a:pPr lvl="0"/>
            <a:r>
              <a:rPr lang="ru-RU" dirty="0" smtClean="0"/>
              <a:t>оскорбление ребёнка и унижение его достоинства;</a:t>
            </a:r>
          </a:p>
          <a:p>
            <a:pPr lvl="0"/>
            <a:r>
              <a:rPr lang="ru-RU" dirty="0" smtClean="0"/>
              <a:t>угрозы в адрес ребёнка, проявляющиеся в словесной форме без физического насилия;</a:t>
            </a:r>
          </a:p>
          <a:p>
            <a:pPr lvl="0"/>
            <a:r>
              <a:rPr lang="ru-RU" dirty="0" smtClean="0"/>
              <a:t>преднамеренная физическая или социальная изоляция ребёнка;</a:t>
            </a:r>
          </a:p>
          <a:p>
            <a:pPr lvl="0"/>
            <a:r>
              <a:rPr lang="ru-RU" dirty="0" smtClean="0"/>
              <a:t>предъявление к нему чрезмерных требований, не соответствующих возрасту или возможностям;</a:t>
            </a:r>
          </a:p>
          <a:p>
            <a:pPr lvl="0"/>
            <a:r>
              <a:rPr lang="ru-RU" dirty="0" smtClean="0"/>
              <a:t>ложь и невыполнение взрослыми обещаний;</a:t>
            </a:r>
          </a:p>
          <a:p>
            <a:pPr lvl="0"/>
            <a:r>
              <a:rPr lang="ru-RU" dirty="0" smtClean="0"/>
              <a:t>однократное грубое психическое воздействие, вызвавшее у ребёнка психическую травму.</a:t>
            </a:r>
          </a:p>
          <a:p>
            <a:endParaRPr lang="ru-RU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</p:spPr>
        <p:txBody>
          <a:bodyPr>
            <a:normAutofit/>
          </a:bodyPr>
          <a:lstStyle/>
          <a:p>
            <a:r>
              <a:rPr lang="ru-RU" sz="5400" dirty="0" smtClean="0"/>
              <a:t>Что делать?</a:t>
            </a:r>
            <a:endParaRPr lang="ru-RU" sz="54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5040560"/>
          </a:xfrm>
        </p:spPr>
        <p:txBody>
          <a:bodyPr>
            <a:normAutofit fontScale="92500" lnSpcReduction="20000"/>
          </a:bodyPr>
          <a:lstStyle/>
          <a:p>
            <a:r>
              <a:rPr lang="ru-RU" dirty="0" smtClean="0"/>
              <a:t> информирование, объяснение, структурирование, осмысление (эти шаги направлены на преодоление когнитивного разрыва);</a:t>
            </a:r>
          </a:p>
          <a:p>
            <a:r>
              <a:rPr lang="ru-RU" dirty="0" smtClean="0"/>
              <a:t> нахождение и предложение любой роли с целью мобилизовать его активность (ликвидация ролевого разрыва);</a:t>
            </a:r>
          </a:p>
          <a:p>
            <a:r>
              <a:rPr lang="ru-RU" dirty="0" smtClean="0"/>
              <a:t> </a:t>
            </a:r>
            <a:r>
              <a:rPr lang="ru-RU" sz="4300" dirty="0" smtClean="0"/>
              <a:t>помощь в нахождении контакта и поддержки (устранение социального разрыва);</a:t>
            </a:r>
          </a:p>
          <a:p>
            <a:r>
              <a:rPr lang="ru-RU" dirty="0" smtClean="0"/>
              <a:t> определение того, что не изменилось (личностный разрыв</a:t>
            </a:r>
            <a:endParaRPr lang="ru-RU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pPr lvl="2"/>
            <a:r>
              <a:rPr lang="en-US" dirty="0" smtClean="0"/>
              <a:t/>
            </a:r>
            <a:br>
              <a:rPr lang="en-US" dirty="0" smtClean="0"/>
            </a:br>
            <a:r>
              <a:rPr lang="ru-RU" sz="2400" b="1" dirty="0"/>
              <a:t>Ликвидация  последствий  кризисной  ситуации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23528" y="1052736"/>
            <a:ext cx="8496944" cy="5544616"/>
          </a:xfrm>
        </p:spPr>
        <p:txBody>
          <a:bodyPr>
            <a:normAutofit fontScale="70000" lnSpcReduction="20000"/>
          </a:bodyPr>
          <a:lstStyle/>
          <a:p>
            <a:pPr lvl="0" algn="just"/>
            <a:r>
              <a:rPr lang="ru-RU" dirty="0" smtClean="0"/>
              <a:t>Заверить учащихся в том, что о них позаботятся и что педагогический коллектив готов к   выпавшему на его долю испытанию.</a:t>
            </a:r>
          </a:p>
          <a:p>
            <a:pPr lvl="0" algn="just"/>
            <a:r>
              <a:rPr lang="ru-RU" dirty="0" smtClean="0"/>
              <a:t>Поддерживать стабильность в школе.</a:t>
            </a:r>
          </a:p>
          <a:p>
            <a:pPr lvl="0" algn="just"/>
            <a:r>
              <a:rPr lang="ru-RU" dirty="0" smtClean="0"/>
              <a:t>Обеспечить родителей и учителей необходимой информацией.</a:t>
            </a:r>
          </a:p>
          <a:p>
            <a:pPr lvl="0" algn="just"/>
            <a:r>
              <a:rPr lang="ru-RU" dirty="0" smtClean="0"/>
              <a:t>Школьные психологи должны быть готовы к оказанию поддержки и консультированию в случае необходимости.</a:t>
            </a:r>
          </a:p>
          <a:p>
            <a:pPr lvl="0" algn="just"/>
            <a:r>
              <a:rPr lang="ru-RU" dirty="0" smtClean="0"/>
              <a:t>Выделить время для обсуждения случившегося.</a:t>
            </a:r>
          </a:p>
          <a:p>
            <a:pPr lvl="0" algn="just"/>
            <a:r>
              <a:rPr lang="ru-RU" dirty="0" smtClean="0"/>
              <a:t>Направить учащихся с наибольшей тревожностью, страхом, </a:t>
            </a:r>
            <a:r>
              <a:rPr lang="ru-RU" dirty="0" err="1" smtClean="0"/>
              <a:t>дезадаптивным</a:t>
            </a:r>
            <a:r>
              <a:rPr lang="ru-RU" dirty="0" smtClean="0"/>
              <a:t> поведением на дополнительную консультацию к специалисту.</a:t>
            </a:r>
          </a:p>
          <a:p>
            <a:pPr lvl="0" algn="just"/>
            <a:r>
              <a:rPr lang="ru-RU" dirty="0" smtClean="0"/>
              <a:t>Поставить в известность родителей.</a:t>
            </a:r>
          </a:p>
          <a:p>
            <a:pPr lvl="0" algn="just"/>
            <a:r>
              <a:rPr lang="ru-RU" dirty="0" smtClean="0"/>
              <a:t>Предоставить возможность для осуществления помогающих действий.</a:t>
            </a:r>
          </a:p>
          <a:p>
            <a:pPr lvl="0" algn="just"/>
            <a:r>
              <a:rPr lang="ru-RU" dirty="0" smtClean="0"/>
              <a:t>Обратить внимание на детей, недавно переживших тяжелое, травматическое событие, осуществить дополнительную поддержку и помощь.</a:t>
            </a:r>
          </a:p>
          <a:p>
            <a:pPr lvl="0" algn="just"/>
            <a:r>
              <a:rPr lang="ru-RU" dirty="0" smtClean="0"/>
              <a:t>Не допускать ярлыков и обвинений.</a:t>
            </a:r>
          </a:p>
          <a:p>
            <a:pPr lvl="0" algn="just"/>
            <a:r>
              <a:rPr lang="ru-RU" dirty="0" smtClean="0"/>
              <a:t>Помнить, что реакция на травматическое событие зависит как от индивидуальных, так и от возрастных  характеристик детей.</a:t>
            </a:r>
          </a:p>
          <a:p>
            <a:pPr algn="just">
              <a:buNone/>
            </a:pPr>
            <a:endParaRPr lang="ru-RU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6632"/>
            <a:ext cx="8229600" cy="720080"/>
          </a:xfrm>
        </p:spPr>
        <p:txBody>
          <a:bodyPr>
            <a:normAutofit fontScale="90000"/>
          </a:bodyPr>
          <a:lstStyle/>
          <a:p>
            <a:r>
              <a:rPr lang="ru-RU" sz="3200" b="1" dirty="0" smtClean="0"/>
              <a:t>КАК</a:t>
            </a:r>
            <a:r>
              <a:rPr lang="ru-RU" sz="4800" b="1" dirty="0" smtClean="0"/>
              <a:t> ПОМОГАТЬ </a:t>
            </a:r>
            <a:r>
              <a:rPr lang="ru-RU" sz="2000" b="1" dirty="0" smtClean="0"/>
              <a:t>ПЕРЕЖИВШИМ</a:t>
            </a:r>
            <a:r>
              <a:rPr lang="ru-RU" sz="1300" b="1" dirty="0" smtClean="0"/>
              <a:t> </a:t>
            </a:r>
            <a:r>
              <a:rPr lang="ru-RU" b="1" dirty="0" smtClean="0"/>
              <a:t>ТРАВМУ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512" y="836712"/>
            <a:ext cx="8784976" cy="6021288"/>
          </a:xfrm>
        </p:spPr>
        <p:txBody>
          <a:bodyPr>
            <a:noAutofit/>
          </a:bodyPr>
          <a:lstStyle/>
          <a:p>
            <a:r>
              <a:rPr lang="ru-RU" sz="1600" dirty="0" smtClean="0"/>
              <a:t>1. Поощряйте человека рассказать вам о его чувствах.</a:t>
            </a:r>
          </a:p>
          <a:p>
            <a:r>
              <a:rPr lang="ru-RU" sz="1600" dirty="0" smtClean="0"/>
              <a:t>2. Не ждите, что мужчина будет справляться с травмой лучше, чем женщина.</a:t>
            </a:r>
          </a:p>
          <a:p>
            <a:r>
              <a:rPr lang="ru-RU" sz="1600" dirty="0" smtClean="0"/>
              <a:t>3. Говорите пострадавшему о своих чувствах и вашем сожалении о пережитой боли.</a:t>
            </a:r>
          </a:p>
          <a:p>
            <a:r>
              <a:rPr lang="ru-RU" sz="1600" dirty="0" smtClean="0"/>
              <a:t>4. Напоминайте, что переживания человека нормальны.</a:t>
            </a:r>
          </a:p>
          <a:p>
            <a:r>
              <a:rPr lang="ru-RU" sz="1600" dirty="0" smtClean="0"/>
              <a:t>5. Не пытайтесь уверять, что все будет хорошо, — это невозможно.</a:t>
            </a:r>
          </a:p>
          <a:p>
            <a:r>
              <a:rPr lang="ru-RU" sz="1600" dirty="0" smtClean="0"/>
              <a:t>6. Не пытайтесь навязывать свои объяснения, почему все случилось.</a:t>
            </a:r>
          </a:p>
          <a:p>
            <a:r>
              <a:rPr lang="ru-RU" sz="1600" dirty="0" smtClean="0"/>
              <a:t>7. Не говорите пострадавшему, что вы знаете, что он переживает. Вы не знаете этого.</a:t>
            </a:r>
          </a:p>
          <a:p>
            <a:r>
              <a:rPr lang="ru-RU" sz="1600" dirty="0" smtClean="0"/>
              <a:t>8. Будьте готовы вообще не говорить. Пострадавшему</a:t>
            </a:r>
            <a:r>
              <a:rPr lang="ru-RU" sz="1600" b="1" dirty="0" smtClean="0"/>
              <a:t> может </a:t>
            </a:r>
            <a:r>
              <a:rPr lang="ru-RU" sz="1600" dirty="0" smtClean="0"/>
              <a:t>быть достаточно того,</a:t>
            </a:r>
            <a:r>
              <a:rPr lang="ru-RU" sz="1600" b="1" dirty="0" smtClean="0"/>
              <a:t> </a:t>
            </a:r>
            <a:r>
              <a:rPr lang="ru-RU" sz="1600" dirty="0" smtClean="0"/>
              <a:t>что вы рядом.</a:t>
            </a:r>
          </a:p>
          <a:p>
            <a:r>
              <a:rPr lang="ru-RU" sz="1600" dirty="0" smtClean="0"/>
              <a:t>9. Говорите вашим друзьям и семье о своих чувствах. Помните, что, хотя вы сами и не были жертвой травмы, помогая пострадавшему, вы можете тоже оказаться травмированным.</a:t>
            </a:r>
          </a:p>
          <a:p>
            <a:r>
              <a:rPr lang="ru-RU" sz="1600" dirty="0" smtClean="0"/>
              <a:t>10. Говорите вашим друзьям и семье о тех необычных физических ощущениях, которые могут быть связаны с вашей работой.</a:t>
            </a:r>
          </a:p>
          <a:p>
            <a:r>
              <a:rPr lang="ru-RU" sz="1600" dirty="0" smtClean="0"/>
              <a:t>11. Не бойтесь, если пострадавший просит о более действенной помощи — например, обращении к профессионалу. И прибегайте по необходимости к такой помощи сами.</a:t>
            </a:r>
          </a:p>
          <a:p>
            <a:r>
              <a:rPr lang="ru-RU" sz="1600" dirty="0" smtClean="0"/>
              <a:t>12. Постарайтесь не проецировать ваши собственные чувства на происходящее вокруг. Каждый переживает случающееся по-своему.</a:t>
            </a:r>
          </a:p>
          <a:p>
            <a:r>
              <a:rPr lang="ru-RU" sz="1600" dirty="0" smtClean="0"/>
              <a:t>13. Не бойтесь спрашивать, как человек справляется с травмой. Но не задавайте вопросов о деталях травмы. Если человек говорит, слушайте его. Самое хорошее — следовать за ним.</a:t>
            </a:r>
          </a:p>
          <a:p>
            <a:r>
              <a:rPr lang="ru-RU" sz="1600" dirty="0" smtClean="0"/>
              <a:t>14. Не составляйте никаких планов восстановления для пострадавшего и для себя.</a:t>
            </a:r>
            <a:endParaRPr lang="ru-RU" sz="1600" dirty="0"/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Городская">
  <a:themeElements>
    <a:clrScheme name="Городская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Городская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Городская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142</TotalTime>
  <Words>571</Words>
  <Application>Microsoft Office PowerPoint</Application>
  <PresentationFormat>Экран (4:3)</PresentationFormat>
  <Paragraphs>68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Городская</vt:lpstr>
      <vt:lpstr>х</vt:lpstr>
      <vt:lpstr>Кризис -</vt:lpstr>
      <vt:lpstr>Виды кризисов </vt:lpstr>
      <vt:lpstr>Кризисы насилия -</vt:lpstr>
      <vt:lpstr>психологическое насилие</vt:lpstr>
      <vt:lpstr>Психологическое жестокое обращение </vt:lpstr>
      <vt:lpstr>Что делать?</vt:lpstr>
      <vt:lpstr> Ликвидация  последствий  кризисной  ситуации</vt:lpstr>
      <vt:lpstr>КАК ПОМОГАТЬ ПЕРЕЖИВШИМ ТРАВМУ</vt:lpstr>
      <vt:lpstr>Самопомощь в критической ситуации </vt:lpstr>
      <vt:lpstr>Всё будет хорошо!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Кризисная ситуация в образовательной среде</dc:title>
  <cp:lastModifiedBy>User</cp:lastModifiedBy>
  <cp:revision>16</cp:revision>
  <dcterms:modified xsi:type="dcterms:W3CDTF">2012-11-06T18:46:29Z</dcterms:modified>
</cp:coreProperties>
</file>

<file path=docProps/thumbnail.jpeg>
</file>